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58"/>
    <p:restoredTop sz="94669"/>
  </p:normalViewPr>
  <p:slideViewPr>
    <p:cSldViewPr snapToGrid="0" snapToObjects="1">
      <p:cViewPr>
        <p:scale>
          <a:sx n="110" d="100"/>
          <a:sy n="110" d="100"/>
        </p:scale>
        <p:origin x="2940" y="-120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BCAF38-7101-FC40-8F8E-625600E1E284}" type="datetimeFigureOut">
              <a:rPr lang="en-US" smtClean="0"/>
              <a:t>1/16/2019</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8AB651-A7C9-EB48-8D2C-DA9E129044BF}" type="slidenum">
              <a:rPr lang="en-US" smtClean="0"/>
              <a:t>‹#›</a:t>
            </a:fld>
            <a:endParaRPr lang="en-US"/>
          </a:p>
        </p:txBody>
      </p:sp>
    </p:spTree>
    <p:extLst>
      <p:ext uri="{BB962C8B-B14F-4D97-AF65-F5344CB8AC3E}">
        <p14:creationId xmlns:p14="http://schemas.microsoft.com/office/powerpoint/2010/main" val="576813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AB651-A7C9-EB48-8D2C-DA9E129044BF}" type="slidenum">
              <a:rPr lang="en-US" smtClean="0"/>
              <a:t>1</a:t>
            </a:fld>
            <a:endParaRPr lang="en-US"/>
          </a:p>
        </p:txBody>
      </p:sp>
    </p:spTree>
    <p:extLst>
      <p:ext uri="{BB962C8B-B14F-4D97-AF65-F5344CB8AC3E}">
        <p14:creationId xmlns:p14="http://schemas.microsoft.com/office/powerpoint/2010/main" val="770875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38A5FF-26AC-7647-B472-2668AE51F8DE}"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FDD50-5380-514F-A1D8-FEFF6BB8ED23}" type="slidenum">
              <a:rPr lang="en-US" smtClean="0"/>
              <a:t>‹#›</a:t>
            </a:fld>
            <a:endParaRPr lang="en-US"/>
          </a:p>
        </p:txBody>
      </p:sp>
    </p:spTree>
    <p:extLst>
      <p:ext uri="{BB962C8B-B14F-4D97-AF65-F5344CB8AC3E}">
        <p14:creationId xmlns:p14="http://schemas.microsoft.com/office/powerpoint/2010/main" val="2245151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38A5FF-26AC-7647-B472-2668AE51F8DE}"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FDD50-5380-514F-A1D8-FEFF6BB8ED23}" type="slidenum">
              <a:rPr lang="en-US" smtClean="0"/>
              <a:t>‹#›</a:t>
            </a:fld>
            <a:endParaRPr lang="en-US"/>
          </a:p>
        </p:txBody>
      </p:sp>
    </p:spTree>
    <p:extLst>
      <p:ext uri="{BB962C8B-B14F-4D97-AF65-F5344CB8AC3E}">
        <p14:creationId xmlns:p14="http://schemas.microsoft.com/office/powerpoint/2010/main" val="236752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38A5FF-26AC-7647-B472-2668AE51F8DE}"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FDD50-5380-514F-A1D8-FEFF6BB8ED23}" type="slidenum">
              <a:rPr lang="en-US" smtClean="0"/>
              <a:t>‹#›</a:t>
            </a:fld>
            <a:endParaRPr lang="en-US"/>
          </a:p>
        </p:txBody>
      </p:sp>
    </p:spTree>
    <p:extLst>
      <p:ext uri="{BB962C8B-B14F-4D97-AF65-F5344CB8AC3E}">
        <p14:creationId xmlns:p14="http://schemas.microsoft.com/office/powerpoint/2010/main" val="2441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38A5FF-26AC-7647-B472-2668AE51F8DE}"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FDD50-5380-514F-A1D8-FEFF6BB8ED23}" type="slidenum">
              <a:rPr lang="en-US" smtClean="0"/>
              <a:t>‹#›</a:t>
            </a:fld>
            <a:endParaRPr lang="en-US"/>
          </a:p>
        </p:txBody>
      </p:sp>
    </p:spTree>
    <p:extLst>
      <p:ext uri="{BB962C8B-B14F-4D97-AF65-F5344CB8AC3E}">
        <p14:creationId xmlns:p14="http://schemas.microsoft.com/office/powerpoint/2010/main" val="1679521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38A5FF-26AC-7647-B472-2668AE51F8DE}"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FDD50-5380-514F-A1D8-FEFF6BB8ED23}" type="slidenum">
              <a:rPr lang="en-US" smtClean="0"/>
              <a:t>‹#›</a:t>
            </a:fld>
            <a:endParaRPr lang="en-US"/>
          </a:p>
        </p:txBody>
      </p:sp>
    </p:spTree>
    <p:extLst>
      <p:ext uri="{BB962C8B-B14F-4D97-AF65-F5344CB8AC3E}">
        <p14:creationId xmlns:p14="http://schemas.microsoft.com/office/powerpoint/2010/main" val="4267460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38A5FF-26AC-7647-B472-2668AE51F8DE}"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FDD50-5380-514F-A1D8-FEFF6BB8ED23}" type="slidenum">
              <a:rPr lang="en-US" smtClean="0"/>
              <a:t>‹#›</a:t>
            </a:fld>
            <a:endParaRPr lang="en-US"/>
          </a:p>
        </p:txBody>
      </p:sp>
    </p:spTree>
    <p:extLst>
      <p:ext uri="{BB962C8B-B14F-4D97-AF65-F5344CB8AC3E}">
        <p14:creationId xmlns:p14="http://schemas.microsoft.com/office/powerpoint/2010/main" val="3619664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38A5FF-26AC-7647-B472-2668AE51F8DE}" type="datetimeFigureOut">
              <a:rPr lang="en-US" smtClean="0"/>
              <a:t>1/16/2019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CFDD50-5380-514F-A1D8-FEFF6BB8ED23}" type="slidenum">
              <a:rPr lang="en-US" smtClean="0"/>
              <a:t>‹#›</a:t>
            </a:fld>
            <a:endParaRPr lang="en-US"/>
          </a:p>
        </p:txBody>
      </p:sp>
    </p:spTree>
    <p:extLst>
      <p:ext uri="{BB962C8B-B14F-4D97-AF65-F5344CB8AC3E}">
        <p14:creationId xmlns:p14="http://schemas.microsoft.com/office/powerpoint/2010/main" val="941083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38A5FF-26AC-7647-B472-2668AE51F8DE}" type="datetimeFigureOut">
              <a:rPr lang="en-US" smtClean="0"/>
              <a:t>1/16/2019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CFDD50-5380-514F-A1D8-FEFF6BB8ED23}" type="slidenum">
              <a:rPr lang="en-US" smtClean="0"/>
              <a:t>‹#›</a:t>
            </a:fld>
            <a:endParaRPr lang="en-US"/>
          </a:p>
        </p:txBody>
      </p:sp>
    </p:spTree>
    <p:extLst>
      <p:ext uri="{BB962C8B-B14F-4D97-AF65-F5344CB8AC3E}">
        <p14:creationId xmlns:p14="http://schemas.microsoft.com/office/powerpoint/2010/main" val="544566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38A5FF-26AC-7647-B472-2668AE51F8DE}" type="datetimeFigureOut">
              <a:rPr lang="en-US" smtClean="0"/>
              <a:t>1/16/2019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CFDD50-5380-514F-A1D8-FEFF6BB8ED23}" type="slidenum">
              <a:rPr lang="en-US" smtClean="0"/>
              <a:t>‹#›</a:t>
            </a:fld>
            <a:endParaRPr lang="en-US"/>
          </a:p>
        </p:txBody>
      </p:sp>
    </p:spTree>
    <p:extLst>
      <p:ext uri="{BB962C8B-B14F-4D97-AF65-F5344CB8AC3E}">
        <p14:creationId xmlns:p14="http://schemas.microsoft.com/office/powerpoint/2010/main" val="1887806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38A5FF-26AC-7647-B472-2668AE51F8DE}"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FDD50-5380-514F-A1D8-FEFF6BB8ED23}" type="slidenum">
              <a:rPr lang="en-US" smtClean="0"/>
              <a:t>‹#›</a:t>
            </a:fld>
            <a:endParaRPr lang="en-US"/>
          </a:p>
        </p:txBody>
      </p:sp>
    </p:spTree>
    <p:extLst>
      <p:ext uri="{BB962C8B-B14F-4D97-AF65-F5344CB8AC3E}">
        <p14:creationId xmlns:p14="http://schemas.microsoft.com/office/powerpoint/2010/main" val="656747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38A5FF-26AC-7647-B472-2668AE51F8DE}"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FDD50-5380-514F-A1D8-FEFF6BB8ED23}" type="slidenum">
              <a:rPr lang="en-US" smtClean="0"/>
              <a:t>‹#›</a:t>
            </a:fld>
            <a:endParaRPr lang="en-US"/>
          </a:p>
        </p:txBody>
      </p:sp>
    </p:spTree>
    <p:extLst>
      <p:ext uri="{BB962C8B-B14F-4D97-AF65-F5344CB8AC3E}">
        <p14:creationId xmlns:p14="http://schemas.microsoft.com/office/powerpoint/2010/main" val="1269346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138A5FF-26AC-7647-B472-2668AE51F8DE}" type="datetimeFigureOut">
              <a:rPr lang="en-US" smtClean="0"/>
              <a:t>1/16/2019</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2CFDD50-5380-514F-A1D8-FEFF6BB8ED23}" type="slidenum">
              <a:rPr lang="en-US" smtClean="0"/>
              <a:t>‹#›</a:t>
            </a:fld>
            <a:endParaRPr lang="en-US"/>
          </a:p>
        </p:txBody>
      </p:sp>
    </p:spTree>
    <p:extLst>
      <p:ext uri="{BB962C8B-B14F-4D97-AF65-F5344CB8AC3E}">
        <p14:creationId xmlns:p14="http://schemas.microsoft.com/office/powerpoint/2010/main" val="200974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9591"/>
            <a:ext cx="6858000" cy="1707215"/>
          </a:xfrm>
        </p:spPr>
        <p:txBody>
          <a:bodyPr>
            <a:noAutofit/>
          </a:bodyPr>
          <a:lstStyle/>
          <a:p>
            <a:r>
              <a:rPr lang="en-US" sz="2400" dirty="0" smtClean="0">
                <a:solidFill>
                  <a:srgbClr val="FF6600"/>
                </a:solidFill>
              </a:rPr>
              <a:t>Sam Houston State University</a:t>
            </a:r>
            <a:br>
              <a:rPr lang="en-US" sz="2400" dirty="0" smtClean="0">
                <a:solidFill>
                  <a:srgbClr val="FF6600"/>
                </a:solidFill>
              </a:rPr>
            </a:br>
            <a:r>
              <a:rPr lang="en-US" sz="2400" dirty="0" smtClean="0">
                <a:solidFill>
                  <a:srgbClr val="FF6600"/>
                </a:solidFill>
              </a:rPr>
              <a:t>SHSU Common Reader</a:t>
            </a:r>
            <a:br>
              <a:rPr lang="en-US" sz="2400" dirty="0" smtClean="0">
                <a:solidFill>
                  <a:srgbClr val="FF6600"/>
                </a:solidFill>
              </a:rPr>
            </a:br>
            <a:r>
              <a:rPr lang="en-US" sz="2400" dirty="0" smtClean="0">
                <a:solidFill>
                  <a:srgbClr val="FF6600"/>
                </a:solidFill>
              </a:rPr>
              <a:t>Spring 2019 College of Education</a:t>
            </a:r>
            <a:br>
              <a:rPr lang="en-US" sz="2400" dirty="0" smtClean="0">
                <a:solidFill>
                  <a:srgbClr val="FF6600"/>
                </a:solidFill>
              </a:rPr>
            </a:br>
            <a:r>
              <a:rPr lang="en-US" sz="2400" dirty="0" smtClean="0">
                <a:solidFill>
                  <a:srgbClr val="FF6600"/>
                </a:solidFill>
              </a:rPr>
              <a:t>Classroom Design Competition</a:t>
            </a:r>
            <a:endParaRPr lang="en-US" sz="2400" dirty="0">
              <a:solidFill>
                <a:srgbClr val="FF6600"/>
              </a:solidFill>
            </a:endParaRPr>
          </a:p>
        </p:txBody>
      </p:sp>
      <p:sp>
        <p:nvSpPr>
          <p:cNvPr id="4" name="TextBox 3"/>
          <p:cNvSpPr txBox="1"/>
          <p:nvPr/>
        </p:nvSpPr>
        <p:spPr>
          <a:xfrm>
            <a:off x="211667" y="1636597"/>
            <a:ext cx="6455834" cy="7294305"/>
          </a:xfrm>
          <a:prstGeom prst="rect">
            <a:avLst/>
          </a:prstGeom>
          <a:noFill/>
        </p:spPr>
        <p:txBody>
          <a:bodyPr wrap="square" rtlCol="0">
            <a:spAutoFit/>
          </a:bodyPr>
          <a:lstStyle/>
          <a:p>
            <a:pPr algn="just"/>
            <a:r>
              <a:rPr lang="en-US" sz="1200" b="1" dirty="0" smtClean="0">
                <a:latin typeface="Times New Roman"/>
                <a:cs typeface="Times New Roman"/>
              </a:rPr>
              <a:t>Purpose</a:t>
            </a:r>
          </a:p>
          <a:p>
            <a:pPr algn="just"/>
            <a:r>
              <a:rPr lang="en-US" sz="1200" dirty="0" smtClean="0">
                <a:latin typeface="Times New Roman"/>
                <a:cs typeface="Times New Roman"/>
              </a:rPr>
              <a:t>This competition encourages and recognizes students who are able to analyze the position of educators as agents of change by using the classroom as an environment that encourages children of all ages to consider the of schools’ role in community. Based on the themes of the 2018-2019 SHSU Common </a:t>
            </a:r>
            <a:r>
              <a:rPr lang="en-US" sz="1200" dirty="0">
                <a:latin typeface="Times New Roman"/>
                <a:cs typeface="Times New Roman"/>
              </a:rPr>
              <a:t>R</a:t>
            </a:r>
            <a:r>
              <a:rPr lang="en-US" sz="1200" dirty="0" smtClean="0">
                <a:latin typeface="Times New Roman"/>
                <a:cs typeface="Times New Roman"/>
              </a:rPr>
              <a:t>eader, </a:t>
            </a:r>
            <a:r>
              <a:rPr lang="en-US" sz="1200" i="1" dirty="0" smtClean="0">
                <a:latin typeface="Times New Roman"/>
                <a:cs typeface="Times New Roman"/>
              </a:rPr>
              <a:t>What Unites Us: Reflections on Patriotism, </a:t>
            </a:r>
            <a:r>
              <a:rPr lang="en-US" sz="1200" dirty="0" smtClean="0">
                <a:latin typeface="Times New Roman"/>
                <a:cs typeface="Times New Roman"/>
              </a:rPr>
              <a:t>by Dan Rather. Students are asked to create a classroom and/or school environment that employs conceptual and design elements discussed in the book to encourage positive relationships between children, others and the environment. </a:t>
            </a:r>
          </a:p>
          <a:p>
            <a:pPr algn="just"/>
            <a:r>
              <a:rPr lang="en-US" sz="1200" b="1" dirty="0" smtClean="0">
                <a:latin typeface="Times New Roman"/>
                <a:cs typeface="Times New Roman"/>
              </a:rPr>
              <a:t>Eligibility</a:t>
            </a:r>
          </a:p>
          <a:p>
            <a:pPr algn="just"/>
            <a:r>
              <a:rPr lang="en-US" sz="1200" dirty="0" smtClean="0">
                <a:latin typeface="Times New Roman"/>
                <a:cs typeface="Times New Roman"/>
              </a:rPr>
              <a:t>The contest is open to all students enrolled full-time (minimum 12 hours) at Sam Houston State University in the </a:t>
            </a:r>
            <a:r>
              <a:rPr lang="en-US" sz="1200" dirty="0">
                <a:latin typeface="Times New Roman"/>
                <a:cs typeface="Times New Roman"/>
              </a:rPr>
              <a:t>S</a:t>
            </a:r>
            <a:r>
              <a:rPr lang="en-US" sz="1200" dirty="0" smtClean="0">
                <a:latin typeface="Times New Roman"/>
                <a:cs typeface="Times New Roman"/>
              </a:rPr>
              <a:t>pring 2019 semester who have read the book.</a:t>
            </a:r>
            <a:endParaRPr lang="en-US" sz="1200" dirty="0">
              <a:latin typeface="Times New Roman"/>
              <a:cs typeface="Times New Roman"/>
            </a:endParaRPr>
          </a:p>
          <a:p>
            <a:pPr algn="just"/>
            <a:r>
              <a:rPr lang="en-US" sz="1200" b="1" dirty="0" smtClean="0">
                <a:latin typeface="Times New Roman"/>
                <a:cs typeface="Times New Roman"/>
              </a:rPr>
              <a:t>Scholarship Awards</a:t>
            </a:r>
          </a:p>
          <a:p>
            <a:pPr algn="just"/>
            <a:r>
              <a:rPr lang="en-US" sz="1200" dirty="0" smtClean="0">
                <a:latin typeface="Times New Roman"/>
                <a:cs typeface="Times New Roman"/>
              </a:rPr>
              <a:t>First Place: $750</a:t>
            </a:r>
          </a:p>
          <a:p>
            <a:pPr algn="just"/>
            <a:r>
              <a:rPr lang="en-US" sz="1200" dirty="0" smtClean="0">
                <a:latin typeface="Times New Roman"/>
                <a:cs typeface="Times New Roman"/>
              </a:rPr>
              <a:t>Second Place: $250</a:t>
            </a:r>
          </a:p>
          <a:p>
            <a:pPr algn="just"/>
            <a:r>
              <a:rPr lang="en-US" sz="1200" b="1" dirty="0" smtClean="0">
                <a:latin typeface="Times New Roman"/>
                <a:cs typeface="Times New Roman"/>
              </a:rPr>
              <a:t>Application</a:t>
            </a:r>
            <a:endParaRPr lang="en-US" sz="1200" b="1" dirty="0">
              <a:latin typeface="Times New Roman"/>
              <a:cs typeface="Times New Roman"/>
            </a:endParaRPr>
          </a:p>
          <a:p>
            <a:pPr algn="just"/>
            <a:r>
              <a:rPr lang="en-US" sz="1200" dirty="0" smtClean="0">
                <a:latin typeface="Times New Roman"/>
                <a:cs typeface="Times New Roman"/>
              </a:rPr>
              <a:t>Having read the book, students are asked to analyze the themes that could most appropriately be incorporated into a classroom or school environment. Of specific concern is creating a sustainable, workable space that encourages critical thinking and problem solving while welcoming participation by community members as well as classroom children. Design an elementary, middle, or secondary school and/or classroom that includes information on TEKS based educational opportunities, and describe plans for community participation. Scholarship entries can be an essay, 3D scale model, CAD printout, artistic rendition, etc. Regardless of the format, </a:t>
            </a:r>
            <a:r>
              <a:rPr lang="en-US" sz="1200" smtClean="0">
                <a:latin typeface="Times New Roman"/>
                <a:cs typeface="Times New Roman"/>
              </a:rPr>
              <a:t>a written </a:t>
            </a:r>
            <a:r>
              <a:rPr lang="en-US" sz="1200" dirty="0" smtClean="0">
                <a:latin typeface="Times New Roman"/>
                <a:cs typeface="Times New Roman"/>
              </a:rPr>
              <a:t>narrative element is necessary to discuss TEKS, choice of elements, and plan for community participation.</a:t>
            </a:r>
            <a:endParaRPr lang="en-US" sz="1200" dirty="0">
              <a:latin typeface="Times New Roman"/>
              <a:cs typeface="Times New Roman"/>
            </a:endParaRPr>
          </a:p>
          <a:p>
            <a:pPr algn="just"/>
            <a:r>
              <a:rPr lang="en-US" sz="1200" dirty="0" smtClean="0">
                <a:latin typeface="Times New Roman"/>
                <a:cs typeface="Times New Roman"/>
              </a:rPr>
              <a:t>Entries must be submitted to the College of Education Dean’s Office, Charles and Eleanor Garrett Teacher Education Center, 1908 Bobby K Marks Dr., Suite 216, Huntsville, TX, 77340 no later than Monday, March 25, 2019 at 5:00 pm. </a:t>
            </a:r>
            <a:endParaRPr lang="en-US" sz="1200" dirty="0">
              <a:latin typeface="Times New Roman"/>
              <a:cs typeface="Times New Roman"/>
            </a:endParaRPr>
          </a:p>
          <a:p>
            <a:pPr algn="just"/>
            <a:r>
              <a:rPr lang="en-US" sz="1200" b="1" dirty="0" smtClean="0">
                <a:latin typeface="Times New Roman"/>
                <a:cs typeface="Times New Roman"/>
              </a:rPr>
              <a:t>Competition Rules</a:t>
            </a:r>
            <a:endParaRPr lang="en-US" sz="1200" b="1" dirty="0">
              <a:latin typeface="Times New Roman"/>
              <a:cs typeface="Times New Roman"/>
            </a:endParaRPr>
          </a:p>
          <a:p>
            <a:pPr marL="285750" indent="-285750">
              <a:buFont typeface="Arial"/>
              <a:buChar char="•"/>
            </a:pPr>
            <a:r>
              <a:rPr lang="en-US" sz="1200" dirty="0" smtClean="0">
                <a:latin typeface="Times New Roman"/>
                <a:cs typeface="Times New Roman"/>
              </a:rPr>
              <a:t>Entrant is a full-time student of Sam Houston State University in good standing during Spring 2019.</a:t>
            </a:r>
          </a:p>
          <a:p>
            <a:pPr marL="285750" indent="-285750">
              <a:buFont typeface="Arial"/>
              <a:buChar char="•"/>
            </a:pPr>
            <a:r>
              <a:rPr lang="en-US" sz="1200" dirty="0" smtClean="0">
                <a:latin typeface="Times New Roman"/>
                <a:cs typeface="Times New Roman"/>
              </a:rPr>
              <a:t>Entry must include title and submission form. </a:t>
            </a:r>
          </a:p>
          <a:p>
            <a:pPr marL="285750" indent="-285750">
              <a:buFont typeface="Arial"/>
              <a:buChar char="•"/>
            </a:pPr>
            <a:r>
              <a:rPr lang="en-US" sz="1200" dirty="0" smtClean="0">
                <a:latin typeface="Times New Roman"/>
                <a:cs typeface="Times New Roman"/>
              </a:rPr>
              <a:t>Digital entries will not be accepted. </a:t>
            </a:r>
          </a:p>
          <a:p>
            <a:pPr marL="285750" indent="-285750">
              <a:buFont typeface="Arial"/>
              <a:buChar char="•"/>
            </a:pPr>
            <a:r>
              <a:rPr lang="en-US" sz="1200" dirty="0" smtClean="0">
                <a:latin typeface="Times New Roman"/>
                <a:cs typeface="Times New Roman"/>
              </a:rPr>
              <a:t>One entry per student.</a:t>
            </a:r>
          </a:p>
          <a:p>
            <a:pPr marL="285750" indent="-285750">
              <a:buFont typeface="Arial"/>
              <a:buChar char="•"/>
            </a:pPr>
            <a:r>
              <a:rPr lang="en-US" sz="1200" dirty="0" smtClean="0">
                <a:latin typeface="Times New Roman"/>
                <a:cs typeface="Times New Roman"/>
              </a:rPr>
              <a:t>Entry must be </a:t>
            </a:r>
            <a:r>
              <a:rPr lang="en-US" sz="1200" dirty="0" smtClean="0">
                <a:latin typeface="Times New Roman"/>
                <a:cs typeface="Times New Roman"/>
              </a:rPr>
              <a:t>submitted </a:t>
            </a:r>
            <a:r>
              <a:rPr lang="en-US" sz="1200" dirty="0" smtClean="0">
                <a:latin typeface="Times New Roman"/>
                <a:cs typeface="Times New Roman"/>
              </a:rPr>
              <a:t>by March </a:t>
            </a:r>
            <a:r>
              <a:rPr lang="en-US" sz="1200" dirty="0" smtClean="0">
                <a:latin typeface="Times New Roman"/>
                <a:cs typeface="Times New Roman"/>
              </a:rPr>
              <a:t>25, </a:t>
            </a:r>
            <a:r>
              <a:rPr lang="en-US" sz="1200" dirty="0" smtClean="0">
                <a:latin typeface="Times New Roman"/>
                <a:cs typeface="Times New Roman"/>
              </a:rPr>
              <a:t>2019 at 5:00 pm to be eligible. No exception will be made for large pieces that do not fit through the entrance.</a:t>
            </a:r>
          </a:p>
          <a:p>
            <a:pPr marL="285750" indent="-285750">
              <a:buFont typeface="Arial"/>
              <a:buChar char="•"/>
            </a:pPr>
            <a:r>
              <a:rPr lang="en-US" sz="1200" dirty="0" smtClean="0">
                <a:latin typeface="Times New Roman"/>
                <a:cs typeface="Times New Roman"/>
              </a:rPr>
              <a:t>Entrant’s name is not to be on the entry to allow for fair judging.</a:t>
            </a:r>
            <a:endParaRPr lang="en-US" sz="1200" b="1" dirty="0">
              <a:latin typeface="Times New Roman"/>
              <a:cs typeface="Times New Roman"/>
            </a:endParaRPr>
          </a:p>
          <a:p>
            <a:r>
              <a:rPr lang="en-US" sz="1200" b="1" dirty="0" smtClean="0">
                <a:latin typeface="Times New Roman"/>
                <a:cs typeface="Times New Roman"/>
              </a:rPr>
              <a:t>Judging Criteria</a:t>
            </a:r>
          </a:p>
          <a:p>
            <a:r>
              <a:rPr lang="en-US" sz="1200" dirty="0" smtClean="0">
                <a:latin typeface="Times New Roman"/>
                <a:cs typeface="Times New Roman"/>
              </a:rPr>
              <a:t>All submitted </a:t>
            </a:r>
            <a:r>
              <a:rPr lang="en-US" sz="1200" dirty="0" smtClean="0">
                <a:latin typeface="Times New Roman"/>
                <a:cs typeface="Times New Roman"/>
              </a:rPr>
              <a:t>entries </a:t>
            </a:r>
            <a:r>
              <a:rPr lang="en-US" sz="1200" dirty="0" smtClean="0">
                <a:latin typeface="Times New Roman"/>
                <a:cs typeface="Times New Roman"/>
              </a:rPr>
              <a:t>that are in compliance with the rules of the competition will be judged based on application of themes in book, appropriate school/classroom design elements, and presentation of ideas, both written and visual.</a:t>
            </a:r>
          </a:p>
        </p:txBody>
      </p:sp>
    </p:spTree>
    <p:extLst>
      <p:ext uri="{BB962C8B-B14F-4D97-AF65-F5344CB8AC3E}">
        <p14:creationId xmlns:p14="http://schemas.microsoft.com/office/powerpoint/2010/main" val="4090775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1667" y="2429935"/>
            <a:ext cx="6455834" cy="5909310"/>
          </a:xfrm>
          <a:prstGeom prst="rect">
            <a:avLst/>
          </a:prstGeom>
          <a:noFill/>
        </p:spPr>
        <p:txBody>
          <a:bodyPr wrap="square" rtlCol="0">
            <a:spAutoFit/>
          </a:bodyPr>
          <a:lstStyle/>
          <a:p>
            <a:pPr algn="ctr"/>
            <a:r>
              <a:rPr lang="en-US" sz="2800" b="1" i="1" dirty="0" smtClean="0">
                <a:latin typeface="Times New Roman"/>
                <a:cs typeface="Times New Roman"/>
              </a:rPr>
              <a:t>What Unites Us: Reflections on Patriotism </a:t>
            </a:r>
            <a:r>
              <a:rPr lang="en-US" sz="2800" b="1" dirty="0" smtClean="0">
                <a:latin typeface="Times New Roman"/>
                <a:cs typeface="Times New Roman"/>
              </a:rPr>
              <a:t>by Dan Rather</a:t>
            </a:r>
            <a:endParaRPr lang="en-US" sz="2000" dirty="0" smtClean="0">
              <a:latin typeface="Times New Roman"/>
              <a:cs typeface="Times New Roman"/>
            </a:endParaRPr>
          </a:p>
          <a:p>
            <a:pPr algn="just"/>
            <a:endParaRPr lang="en-US" sz="1400" dirty="0">
              <a:latin typeface="Times New Roman"/>
              <a:cs typeface="Times New Roman"/>
            </a:endParaRPr>
          </a:p>
          <a:p>
            <a:pPr algn="just"/>
            <a:r>
              <a:rPr lang="en-US" sz="1400" dirty="0" smtClean="0">
                <a:latin typeface="Times New Roman"/>
                <a:cs typeface="Times New Roman"/>
              </a:rPr>
              <a:t>Entries must be submitted to the College of Education Dean’s Office in the Charles and Eleanor Garrett Teacher Education Center, Suite 216 no later than Monday, March 25, 2019 at 5:00 pm. Entries will not be accepted before 8:00 am on Monday, </a:t>
            </a:r>
            <a:r>
              <a:rPr lang="en-US" sz="1400" dirty="0">
                <a:latin typeface="Times New Roman"/>
                <a:cs typeface="Times New Roman"/>
              </a:rPr>
              <a:t>March </a:t>
            </a:r>
            <a:r>
              <a:rPr lang="en-US" sz="1400" dirty="0" smtClean="0">
                <a:latin typeface="Times New Roman"/>
                <a:cs typeface="Times New Roman"/>
              </a:rPr>
              <a:t>25, 2019. Entries must be picked up on Wednesday, March 27, 2019 or Thursday, March 28, 2019, or they will be discarded. Winning entries may become the property of the College of Education.</a:t>
            </a:r>
          </a:p>
          <a:p>
            <a:endParaRPr lang="en-US" sz="1400" dirty="0">
              <a:latin typeface="Times New Roman"/>
              <a:cs typeface="Times New Roman"/>
            </a:endParaRPr>
          </a:p>
          <a:p>
            <a:r>
              <a:rPr lang="en-US" sz="1400" dirty="0" smtClean="0">
                <a:latin typeface="Times New Roman"/>
                <a:cs typeface="Times New Roman"/>
              </a:rPr>
              <a:t>Entrant’s Name ________________________ Sam ID ____________________</a:t>
            </a:r>
          </a:p>
          <a:p>
            <a:endParaRPr lang="en-US" sz="1400" dirty="0" smtClean="0">
              <a:latin typeface="Times New Roman"/>
              <a:cs typeface="Times New Roman"/>
            </a:endParaRPr>
          </a:p>
          <a:p>
            <a:r>
              <a:rPr lang="en-US" sz="1400" dirty="0" smtClean="0">
                <a:latin typeface="Times New Roman"/>
                <a:cs typeface="Times New Roman"/>
              </a:rPr>
              <a:t>Sam Email __________________________ Phone _______________________</a:t>
            </a:r>
          </a:p>
          <a:p>
            <a:endParaRPr lang="en-US" sz="1400" dirty="0" smtClean="0">
              <a:latin typeface="Times New Roman"/>
              <a:cs typeface="Times New Roman"/>
            </a:endParaRPr>
          </a:p>
          <a:p>
            <a:r>
              <a:rPr lang="en-US" sz="1400" dirty="0" smtClean="0">
                <a:latin typeface="Times New Roman"/>
                <a:cs typeface="Times New Roman"/>
              </a:rPr>
              <a:t>I, the below signed entrant, attest that the scholarship competition entry associated with this official entry form is my own original work. I further attest that I am in no way representing in whole or in part the work of others as my own. </a:t>
            </a:r>
          </a:p>
          <a:p>
            <a:endParaRPr lang="en-US" sz="1400" dirty="0" smtClean="0">
              <a:latin typeface="Times New Roman"/>
              <a:cs typeface="Times New Roman"/>
            </a:endParaRPr>
          </a:p>
          <a:p>
            <a:endParaRPr lang="en-US" sz="1400" dirty="0">
              <a:latin typeface="Times New Roman"/>
              <a:cs typeface="Times New Roman"/>
            </a:endParaRPr>
          </a:p>
          <a:p>
            <a:r>
              <a:rPr lang="en-US" sz="1400" dirty="0" smtClean="0">
                <a:latin typeface="Times New Roman"/>
                <a:cs typeface="Times New Roman"/>
              </a:rPr>
              <a:t>		signed _______________________ dated ____________________</a:t>
            </a:r>
            <a:endParaRPr lang="en-US" sz="1400" dirty="0">
              <a:latin typeface="Times New Roman"/>
              <a:cs typeface="Times New Roman"/>
            </a:endParaRPr>
          </a:p>
          <a:p>
            <a:endParaRPr lang="en-US" sz="1400" dirty="0" smtClean="0">
              <a:latin typeface="Times New Roman"/>
              <a:cs typeface="Times New Roman"/>
            </a:endParaRPr>
          </a:p>
          <a:p>
            <a:endParaRPr lang="en-US" sz="1400" dirty="0">
              <a:latin typeface="Times New Roman"/>
              <a:cs typeface="Times New Roman"/>
            </a:endParaRPr>
          </a:p>
          <a:p>
            <a:endParaRPr lang="en-US" sz="1400" dirty="0" smtClean="0">
              <a:latin typeface="Times New Roman"/>
              <a:cs typeface="Times New Roman"/>
            </a:endParaRPr>
          </a:p>
          <a:p>
            <a:endParaRPr lang="en-US" sz="1400" dirty="0">
              <a:latin typeface="Times New Roman"/>
              <a:cs typeface="Times New Roman"/>
            </a:endParaRPr>
          </a:p>
          <a:p>
            <a:r>
              <a:rPr lang="en-US" sz="1400" dirty="0" smtClean="0">
                <a:latin typeface="Times New Roman"/>
                <a:cs typeface="Times New Roman"/>
              </a:rPr>
              <a:t>							Entry ID# __________________________</a:t>
            </a:r>
            <a:endParaRPr lang="en-US" sz="1400" dirty="0">
              <a:latin typeface="Times New Roman"/>
              <a:cs typeface="Times New Roman"/>
            </a:endParaRPr>
          </a:p>
        </p:txBody>
      </p:sp>
      <p:sp>
        <p:nvSpPr>
          <p:cNvPr id="5" name="Title 1"/>
          <p:cNvSpPr txBox="1">
            <a:spLocks/>
          </p:cNvSpPr>
          <p:nvPr/>
        </p:nvSpPr>
        <p:spPr>
          <a:xfrm>
            <a:off x="0" y="-29591"/>
            <a:ext cx="6858000" cy="170721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400" dirty="0" smtClean="0">
                <a:solidFill>
                  <a:srgbClr val="FF6600"/>
                </a:solidFill>
              </a:rPr>
              <a:t/>
            </a:r>
            <a:br>
              <a:rPr lang="en-US" sz="2400" dirty="0" smtClean="0">
                <a:solidFill>
                  <a:srgbClr val="FF6600"/>
                </a:solidFill>
              </a:rPr>
            </a:br>
            <a:r>
              <a:rPr lang="en-US" sz="2400" dirty="0" smtClean="0">
                <a:solidFill>
                  <a:srgbClr val="FF6600"/>
                </a:solidFill>
              </a:rPr>
              <a:t>Spring 2019 </a:t>
            </a:r>
            <a:r>
              <a:rPr lang="en-US" sz="2400" dirty="0">
                <a:solidFill>
                  <a:srgbClr val="FF6600"/>
                </a:solidFill>
              </a:rPr>
              <a:t>SHSU </a:t>
            </a:r>
            <a:r>
              <a:rPr lang="en-US" sz="2400" dirty="0" smtClean="0">
                <a:solidFill>
                  <a:srgbClr val="FF6600"/>
                </a:solidFill>
              </a:rPr>
              <a:t>Common Reader</a:t>
            </a:r>
            <a:br>
              <a:rPr lang="en-US" sz="2400" dirty="0" smtClean="0">
                <a:solidFill>
                  <a:srgbClr val="FF6600"/>
                </a:solidFill>
              </a:rPr>
            </a:br>
            <a:r>
              <a:rPr lang="en-US" sz="2400" dirty="0" smtClean="0">
                <a:solidFill>
                  <a:srgbClr val="FF6600"/>
                </a:solidFill>
              </a:rPr>
              <a:t>College of Education</a:t>
            </a:r>
          </a:p>
          <a:p>
            <a:r>
              <a:rPr lang="en-US" sz="2400" dirty="0" smtClean="0">
                <a:solidFill>
                  <a:srgbClr val="FF6600"/>
                </a:solidFill>
              </a:rPr>
              <a:t>Sam </a:t>
            </a:r>
            <a:r>
              <a:rPr lang="en-US" sz="2400" dirty="0">
                <a:solidFill>
                  <a:srgbClr val="FF6600"/>
                </a:solidFill>
              </a:rPr>
              <a:t>Houston State University</a:t>
            </a:r>
            <a:r>
              <a:rPr lang="en-US" sz="2400" dirty="0" smtClean="0">
                <a:solidFill>
                  <a:srgbClr val="FF6600"/>
                </a:solidFill>
              </a:rPr>
              <a:t/>
            </a:r>
            <a:br>
              <a:rPr lang="en-US" sz="2400" dirty="0" smtClean="0">
                <a:solidFill>
                  <a:srgbClr val="FF6600"/>
                </a:solidFill>
              </a:rPr>
            </a:br>
            <a:r>
              <a:rPr lang="en-US" sz="2400" dirty="0" smtClean="0">
                <a:solidFill>
                  <a:srgbClr val="FF6600"/>
                </a:solidFill>
              </a:rPr>
              <a:t>Classroom Design Competition</a:t>
            </a:r>
            <a:endParaRPr lang="en-US" sz="2400" dirty="0">
              <a:solidFill>
                <a:srgbClr val="FF6600"/>
              </a:solidFill>
            </a:endParaRPr>
          </a:p>
        </p:txBody>
      </p:sp>
    </p:spTree>
    <p:extLst>
      <p:ext uri="{BB962C8B-B14F-4D97-AF65-F5344CB8AC3E}">
        <p14:creationId xmlns:p14="http://schemas.microsoft.com/office/powerpoint/2010/main" val="40217021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974</TotalTime>
  <Words>605</Words>
  <Application>Microsoft Office PowerPoint</Application>
  <PresentationFormat>On-screen Show (4:3)</PresentationFormat>
  <Paragraphs>40</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Sam Houston State University SHSU Common Reader Spring 2019 College of Education Classroom Design Competition</vt:lpstr>
      <vt:lpstr>PowerPoint Presentation</vt:lpstr>
    </vt:vector>
  </TitlesOfParts>
  <Company>SHSU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of Education $1000 Competitive Scholarship Call for Entries</dc:title>
  <dc:creator>Rebecca Wentworth</dc:creator>
  <cp:lastModifiedBy>Johnson, Kimberly</cp:lastModifiedBy>
  <cp:revision>27</cp:revision>
  <dcterms:created xsi:type="dcterms:W3CDTF">2015-04-12T14:43:25Z</dcterms:created>
  <dcterms:modified xsi:type="dcterms:W3CDTF">2019-01-16T21:41:47Z</dcterms:modified>
</cp:coreProperties>
</file>